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6A7C-3D1D-E24C-B0A7-72D6E8926EE2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9DAF-7BF5-0B4B-A702-0B520FB4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6918" y="739472"/>
            <a:ext cx="9144000" cy="1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Georgia Institute of Technology | Marquette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| Milwaukee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School of Engineering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North Carolina A&amp;T State</a:t>
            </a:r>
            <a:r>
              <a:rPr lang="en-US" sz="650" baseline="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 University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Purdue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|</a:t>
            </a:r>
            <a:r>
              <a:rPr lang="en-US" sz="650" baseline="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 University of California, Merced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of Illinois, Urbana-Champaign | University of Minnesota | Vanderbilt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</a:t>
            </a:r>
            <a:endParaRPr lang="en-US" sz="650" dirty="0">
              <a:solidFill>
                <a:srgbClr val="0070C0"/>
              </a:solidFill>
              <a:latin typeface="Helvetica Neue Bold Condensed" charset="0"/>
              <a:ea typeface="Helvetica Neue Bold Condensed" charset="0"/>
              <a:cs typeface="Helvetica Neue Bold Condensed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36180"/>
            <a:ext cx="9144000" cy="2286000"/>
            <a:chOff x="0" y="1143000"/>
            <a:chExt cx="9144000" cy="2286000"/>
          </a:xfrm>
        </p:grpSpPr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1143000"/>
              <a:ext cx="9144000" cy="2286000"/>
            </a:xfrm>
            <a:prstGeom prst="rect">
              <a:avLst/>
            </a:prstGeom>
            <a:solidFill>
              <a:srgbClr val="3369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3351212"/>
              <a:ext cx="9144000" cy="1588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2" descr="nsf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2" y="5934076"/>
            <a:ext cx="762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mallnfp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2" y="5990848"/>
            <a:ext cx="711518" cy="685800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 userDrawn="1"/>
        </p:nvSpPr>
        <p:spPr bwMode="auto">
          <a:xfrm>
            <a:off x="1873552" y="6151638"/>
            <a:ext cx="4800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6CDD"/>
                </a:solidFill>
                <a:latin typeface="Helvetica" charset="0"/>
                <a:ea typeface="Helvetica Neue" charset="0"/>
                <a:cs typeface="Helvetica Neue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/>
              <a:t>Fluid Power Innovation &amp; Research Conference</a:t>
            </a:r>
            <a:r>
              <a:rPr lang="en-US" dirty="0" smtClean="0"/>
              <a:t>	</a:t>
            </a:r>
          </a:p>
          <a:p>
            <a:pPr>
              <a:defRPr/>
            </a:pPr>
            <a:r>
              <a:rPr lang="en-US" i="1" dirty="0" smtClean="0"/>
              <a:t>Minneapolis, MN  |  October </a:t>
            </a:r>
            <a:r>
              <a:rPr lang="en-US" i="1" dirty="0" smtClean="0"/>
              <a:t>10 - 12, 2016</a:t>
            </a:r>
            <a:endParaRPr lang="en-US" i="1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999145" y="82550"/>
            <a:ext cx="5072281" cy="498021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8162"/>
            <a:ext cx="8229600" cy="723646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3366FF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762"/>
            <a:ext cx="8229600" cy="4759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25810"/>
            <a:ext cx="9144000" cy="532190"/>
            <a:chOff x="0" y="6325810"/>
            <a:chExt cx="9144000" cy="532190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0" y="6325810"/>
              <a:ext cx="9144000" cy="532190"/>
            </a:xfrm>
            <a:prstGeom prst="rect">
              <a:avLst/>
            </a:prstGeom>
            <a:solidFill>
              <a:srgbClr val="3168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6780213"/>
              <a:ext cx="9144000" cy="1587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 userDrawn="1"/>
          </p:nvSpPr>
          <p:spPr>
            <a:xfrm>
              <a:off x="74344" y="6350406"/>
              <a:ext cx="950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FPIRC16</a:t>
              </a:r>
              <a:endParaRPr lang="en-US" dirty="0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3999145" y="82550"/>
            <a:ext cx="5072281" cy="4980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325810"/>
            <a:ext cx="9144000" cy="532190"/>
            <a:chOff x="0" y="6325810"/>
            <a:chExt cx="9144000" cy="532190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0" y="6325810"/>
              <a:ext cx="9144000" cy="532190"/>
            </a:xfrm>
            <a:prstGeom prst="rect">
              <a:avLst/>
            </a:prstGeom>
            <a:solidFill>
              <a:srgbClr val="3168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0" y="6780213"/>
              <a:ext cx="9144000" cy="1587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 userDrawn="1"/>
          </p:nvSpPr>
          <p:spPr>
            <a:xfrm>
              <a:off x="74344" y="6350406"/>
              <a:ext cx="950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FPIRC16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17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6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762" y="1306286"/>
            <a:ext cx="850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Presentation</a:t>
            </a:r>
            <a:r>
              <a:rPr lang="en-US" sz="4000" b="0" i="0" baseline="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6949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/>
              <a:t>Presenter </a:t>
            </a:r>
            <a:r>
              <a:rPr lang="en-US" b="1" dirty="0" smtClean="0"/>
              <a:t>Name</a:t>
            </a:r>
            <a:r>
              <a:rPr lang="en-US" b="1" dirty="0"/>
              <a:t>, </a:t>
            </a:r>
            <a:r>
              <a:rPr lang="en-US" b="1" dirty="0" smtClean="0"/>
              <a:t>Title</a:t>
            </a:r>
            <a:br>
              <a:rPr lang="en-US" b="1" dirty="0" smtClean="0"/>
            </a:br>
            <a:r>
              <a:rPr lang="en-US" b="1" dirty="0" smtClean="0"/>
              <a:t>Institution or Company</a:t>
            </a:r>
            <a:endParaRPr lang="en-US" b="1" dirty="0"/>
          </a:p>
          <a:p>
            <a:pPr algn="r"/>
            <a:r>
              <a:rPr lang="en-US" b="1" dirty="0" smtClean="0"/>
              <a:t>Advisor (if applicable)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086600" y="3658115"/>
            <a:ext cx="16764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88744" y="3968941"/>
            <a:ext cx="12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1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FPIRC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is 15 minutes (strictly)</a:t>
            </a:r>
          </a:p>
          <a:p>
            <a:r>
              <a:rPr lang="en-US" dirty="0" smtClean="0"/>
              <a:t>Allow 5 minutes for question and answer</a:t>
            </a:r>
          </a:p>
          <a:p>
            <a:r>
              <a:rPr lang="en-US" dirty="0" smtClean="0"/>
              <a:t>Session moderator WILL hard stop at 20 minutes</a:t>
            </a:r>
          </a:p>
          <a:p>
            <a:r>
              <a:rPr lang="en-US" dirty="0" smtClean="0"/>
              <a:t>Add slide numbers </a:t>
            </a:r>
          </a:p>
          <a:p>
            <a:r>
              <a:rPr lang="en-US" dirty="0" smtClean="0"/>
              <a:t>Utilize the slide layouts for consistency</a:t>
            </a:r>
          </a:p>
          <a:p>
            <a:r>
              <a:rPr lang="en-US" dirty="0" smtClean="0"/>
              <a:t>Questions?  Mike Gust at </a:t>
            </a:r>
            <a:r>
              <a:rPr lang="en-US" dirty="0" err="1" smtClean="0"/>
              <a:t>mjgust@umn.edu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9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229269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latin typeface="Helvetica Neue Bold Condensed"/>
                <a:cs typeface="Helvetica Neue Bold Condensed"/>
              </a:rPr>
              <a:t>Project </a:t>
            </a:r>
            <a:r>
              <a:rPr lang="en-US" sz="1400" dirty="0" smtClean="0">
                <a:latin typeface="Helvetica Neue Bold Condensed"/>
                <a:cs typeface="Helvetica Neue Bold Condensed"/>
              </a:rPr>
              <a:t>Overview At A Glance</a:t>
            </a:r>
            <a:endParaRPr lang="en-US" sz="1400" dirty="0">
              <a:latin typeface="Helvetica Neue Bold Condensed"/>
              <a:cs typeface="Helvetica Neue Bold Condensed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48200" y="304800"/>
            <a:ext cx="277282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Helvetica Neue Bold Condensed"/>
                <a:cs typeface="Helvetica Neue Bold Condensed"/>
              </a:rPr>
              <a:t>Major </a:t>
            </a:r>
            <a:r>
              <a:rPr lang="en-US" sz="1400" dirty="0" smtClean="0">
                <a:latin typeface="Helvetica Neue Bold Condensed"/>
                <a:cs typeface="Helvetica Neue Bold Condensed"/>
              </a:rPr>
              <a:t>Objectives or Deliverables </a:t>
            </a:r>
            <a:endParaRPr lang="en-US" sz="1400" dirty="0">
              <a:latin typeface="Helvetica Neue Bold Condensed"/>
              <a:cs typeface="Helvetica Neue Bold Condensed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48201" y="3829774"/>
            <a:ext cx="94893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Helvetica Neue Bold Condensed"/>
                <a:cs typeface="Helvetica Neue Bold Condensed"/>
              </a:rPr>
              <a:t>Next Steps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783645"/>
            <a:ext cx="4267200" cy="587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latin typeface="Arial" charset="0"/>
                <a:ea typeface="ＭＳ Ｐゴシック" charset="0"/>
              </a:rPr>
              <a:t>Concisely articulate your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research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goals. 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Describe how your goals fit into </a:t>
            </a:r>
            <a:r>
              <a:rPr lang="en-US" sz="1600" dirty="0">
                <a:latin typeface="Arial" charset="0"/>
                <a:ea typeface="ＭＳ Ｐゴシック" charset="0"/>
              </a:rPr>
              <a:t>the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CCEFP’</a:t>
            </a:r>
            <a:r>
              <a:rPr lang="en-US" altLang="ja-JP" sz="1600" dirty="0" smtClean="0">
                <a:latin typeface="Arial" charset="0"/>
                <a:ea typeface="ＭＳ Ｐゴシック" charset="0"/>
              </a:rPr>
              <a:t>s </a:t>
            </a:r>
            <a:r>
              <a:rPr lang="en-US" altLang="ja-JP" sz="1600" dirty="0" smtClean="0">
                <a:latin typeface="Arial" charset="0"/>
                <a:ea typeface="ＭＳ Ｐゴシック" charset="0"/>
              </a:rPr>
              <a:t>research strategy.</a:t>
            </a:r>
            <a:r>
              <a:rPr lang="en-US" altLang="ja-JP" sz="1600" dirty="0" smtClean="0">
                <a:latin typeface="Arial" charset="0"/>
                <a:ea typeface="ＭＳ Ｐゴシック" charset="0"/>
              </a:rPr>
              <a:t/>
            </a:r>
            <a:br>
              <a:rPr lang="en-US" altLang="ja-JP" sz="1600" dirty="0" smtClean="0">
                <a:latin typeface="Arial" charset="0"/>
                <a:ea typeface="ＭＳ Ｐゴシック" charset="0"/>
              </a:rPr>
            </a:br>
            <a:r>
              <a:rPr lang="en-US" altLang="ja-JP" sz="1600" dirty="0" smtClean="0">
                <a:latin typeface="Arial" charset="0"/>
                <a:ea typeface="ＭＳ Ｐゴシック" charset="0"/>
              </a:rPr>
              <a:t> 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Provide the rational of your work.  What is the original </a:t>
            </a:r>
            <a:r>
              <a:rPr lang="en-US" sz="1600" dirty="0">
                <a:latin typeface="Arial" charset="0"/>
                <a:ea typeface="ＭＳ Ｐゴシック" charset="0"/>
              </a:rPr>
              <a:t>contribution of this project?</a:t>
            </a:r>
          </a:p>
          <a:p>
            <a:pPr lvl="2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Describe competing </a:t>
            </a:r>
            <a:r>
              <a:rPr lang="en-US" sz="1600" dirty="0">
                <a:latin typeface="Arial" charset="0"/>
                <a:ea typeface="ＭＳ Ｐゴシック" charset="0"/>
              </a:rPr>
              <a:t>research or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methods.  Describe what makes </a:t>
            </a:r>
            <a:r>
              <a:rPr lang="en-US" sz="1600" dirty="0">
                <a:latin typeface="Arial" charset="0"/>
                <a:ea typeface="ＭＳ Ｐゴシック" charset="0"/>
              </a:rPr>
              <a:t>this technology better than the competition?  What has been done in the past?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1" y="4137551"/>
            <a:ext cx="4191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>
                <a:latin typeface="Arial" charset="0"/>
                <a:ea typeface="ＭＳ Ｐゴシック" charset="0"/>
              </a:rPr>
              <a:t>Concisely describe w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hat </a:t>
            </a:r>
            <a:r>
              <a:rPr lang="en-US" sz="1600" dirty="0">
                <a:latin typeface="Arial" charset="0"/>
                <a:ea typeface="ＭＳ Ｐゴシック" charset="0"/>
              </a:rPr>
              <a:t>is planned for the next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six months to one year?</a:t>
            </a:r>
            <a:br>
              <a:rPr lang="en-US" sz="1600" dirty="0" smtClean="0">
                <a:latin typeface="Arial" charset="0"/>
                <a:ea typeface="ＭＳ Ｐゴシック" charset="0"/>
              </a:rPr>
            </a:br>
            <a:endParaRPr lang="en-US" sz="1600" dirty="0" smtClean="0">
              <a:latin typeface="Arial" charset="0"/>
              <a:ea typeface="ＭＳ Ｐゴシック" charset="0"/>
            </a:endParaRPr>
          </a:p>
          <a:p>
            <a:pPr marL="0" lvl="2"/>
            <a:r>
              <a:rPr lang="en-US" sz="1600" dirty="0" smtClean="0">
                <a:latin typeface="Arial" charset="0"/>
                <a:ea typeface="ＭＳ Ｐゴシック" charset="0"/>
              </a:rPr>
              <a:t>Indicate how industry can help or contribute to your work.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1" y="645366"/>
            <a:ext cx="42672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>
                <a:latin typeface="Arial" charset="0"/>
                <a:ea typeface="ＭＳ Ｐゴシック" charset="0"/>
              </a:rPr>
              <a:t>Describe the major objectives and anticipated and/or expected deliverables</a:t>
            </a:r>
            <a:r>
              <a:rPr lang="en-US" sz="1600" dirty="0">
                <a:latin typeface="Arial" charset="0"/>
                <a:ea typeface="ＭＳ Ｐゴシック" charset="0"/>
              </a:rPr>
              <a:t>.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21360907">
            <a:off x="255845" y="3697529"/>
            <a:ext cx="4417153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Helvetica Neue Bold Condensed"/>
                <a:cs typeface="Helvetica Neue Bold Condensed"/>
              </a:rPr>
              <a:t>IMPORTANT:  </a:t>
            </a:r>
            <a:r>
              <a:rPr lang="en-US" dirty="0" smtClean="0">
                <a:latin typeface="Helvetica Neue Bold Condensed"/>
                <a:cs typeface="Helvetica Neue Bold Condensed"/>
              </a:rPr>
              <a:t>This </a:t>
            </a:r>
            <a:r>
              <a:rPr lang="en-US" dirty="0" smtClean="0">
                <a:latin typeface="Helvetica Neue Bold Condensed"/>
                <a:cs typeface="Helvetica Neue Bold Condensed"/>
              </a:rPr>
              <a:t>slide is for CCEFP/Pascal Society sponsored research projects only. Other </a:t>
            </a:r>
            <a:r>
              <a:rPr lang="en-US" dirty="0" smtClean="0">
                <a:latin typeface="Helvetica Neue Bold Condensed"/>
                <a:cs typeface="Helvetica Neue Bold Condensed"/>
              </a:rPr>
              <a:t>technical presenters </a:t>
            </a:r>
            <a:r>
              <a:rPr lang="en-US" dirty="0" smtClean="0">
                <a:latin typeface="Helvetica Neue Bold Condensed"/>
                <a:cs typeface="Helvetica Neue Bold Condensed"/>
              </a:rPr>
              <a:t>do not need to complete this </a:t>
            </a:r>
            <a:r>
              <a:rPr lang="en-US" dirty="0" smtClean="0">
                <a:latin typeface="Helvetica Neue Bold Condensed"/>
                <a:cs typeface="Helvetica Neue Bold Condensed"/>
              </a:rPr>
              <a:t>slide, unless you choose to utilize it as a snapshot of your research at-a-glance.  </a:t>
            </a:r>
            <a:r>
              <a:rPr lang="en-US" dirty="0" smtClean="0">
                <a:latin typeface="Helvetica Neue Bold Condensed"/>
                <a:cs typeface="Helvetica Neue Bold Condensed"/>
              </a:rPr>
              <a:t>Update the </a:t>
            </a:r>
            <a:r>
              <a:rPr lang="en-US" dirty="0" smtClean="0">
                <a:latin typeface="Helvetica Neue Bold Condensed"/>
                <a:cs typeface="Helvetica Neue Bold Condensed"/>
              </a:rPr>
              <a:t>3-</a:t>
            </a:r>
            <a:r>
              <a:rPr lang="en-US" dirty="0" smtClean="0">
                <a:latin typeface="Helvetica Neue Bold Condensed"/>
                <a:cs typeface="Helvetica Neue Bold Condensed"/>
              </a:rPr>
              <a:t>Up </a:t>
            </a:r>
            <a:r>
              <a:rPr lang="en-US" dirty="0">
                <a:latin typeface="Helvetica Neue Bold Condensed"/>
                <a:cs typeface="Helvetica Neue Bold Condensed"/>
              </a:rPr>
              <a:t>C</a:t>
            </a:r>
            <a:r>
              <a:rPr lang="en-US" dirty="0" smtClean="0">
                <a:latin typeface="Helvetica Neue Bold Condensed"/>
                <a:cs typeface="Helvetica Neue Bold Condensed"/>
              </a:rPr>
              <a:t>hart </a:t>
            </a:r>
            <a:r>
              <a:rPr lang="en-US" dirty="0" smtClean="0">
                <a:latin typeface="Helvetica Neue Bold Condensed"/>
                <a:cs typeface="Helvetica Neue Bold Condensed"/>
              </a:rPr>
              <a:t>with </a:t>
            </a:r>
            <a:r>
              <a:rPr lang="en-US" dirty="0" smtClean="0">
                <a:latin typeface="Helvetica Neue Bold Condensed"/>
                <a:cs typeface="Helvetica Neue Bold Condensed"/>
              </a:rPr>
              <a:t>specific project data</a:t>
            </a:r>
            <a:r>
              <a:rPr lang="en-US" dirty="0" smtClean="0">
                <a:latin typeface="Helvetica Neue Bold Condensed"/>
                <a:cs typeface="Helvetica Neue Bold Condensed"/>
              </a:rPr>
              <a:t>.  </a:t>
            </a:r>
            <a:r>
              <a:rPr lang="en-US" dirty="0" smtClean="0">
                <a:latin typeface="Helvetica Neue Bold Condensed"/>
                <a:cs typeface="Helvetica Neue Bold Condensed"/>
              </a:rPr>
              <a:t>Delete </a:t>
            </a:r>
            <a:r>
              <a:rPr lang="en-US" dirty="0" smtClean="0">
                <a:latin typeface="Helvetica Neue Bold Condensed"/>
                <a:cs typeface="Helvetica Neue Bold Condensed"/>
              </a:rPr>
              <a:t>this text box for </a:t>
            </a:r>
            <a:r>
              <a:rPr lang="en-US" dirty="0" smtClean="0">
                <a:latin typeface="Helvetica Neue Bold Condensed"/>
                <a:cs typeface="Helvetica Neue Bold Condensed"/>
              </a:rPr>
              <a:t>presentation.  Questions may be </a:t>
            </a:r>
            <a:r>
              <a:rPr lang="en-US" dirty="0" smtClean="0">
                <a:latin typeface="Helvetica Neue Bold Condensed"/>
                <a:cs typeface="Helvetica Neue Bold Condensed"/>
              </a:rPr>
              <a:t>directed to Mike Gust at </a:t>
            </a:r>
            <a:r>
              <a:rPr lang="en-US" dirty="0" err="1" smtClean="0">
                <a:latin typeface="Helvetica Neue Bold Condensed"/>
                <a:cs typeface="Helvetica Neue Bold Condensed"/>
              </a:rPr>
              <a:t>mjgust@umn.edu</a:t>
            </a:r>
            <a:r>
              <a:rPr lang="en-US" dirty="0" smtClean="0">
                <a:latin typeface="Helvetica Neue Bold Condensed"/>
                <a:cs typeface="Helvetica Neue Bold Condensed"/>
              </a:rPr>
              <a:t>.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505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9445"/>
      </p:ext>
    </p:extLst>
  </p:cSld>
  <p:clrMapOvr>
    <a:masterClrMapping/>
  </p:clrMapOvr>
</p:sld>
</file>

<file path=ppt/theme/theme1.xml><?xml version="1.0" encoding="utf-8"?>
<a:theme xmlns:a="http://schemas.openxmlformats.org/drawingml/2006/main" name="CCEF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176</Words>
  <Application>Microsoft Macintosh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CCEFP Theme</vt:lpstr>
      <vt:lpstr>PowerPoint Presentation</vt:lpstr>
      <vt:lpstr>FPIRC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Burger</dc:creator>
  <cp:lastModifiedBy>Alyssa Burger</cp:lastModifiedBy>
  <cp:revision>7</cp:revision>
  <dcterms:created xsi:type="dcterms:W3CDTF">2016-09-14T14:12:49Z</dcterms:created>
  <dcterms:modified xsi:type="dcterms:W3CDTF">2016-09-14T14:54:29Z</dcterms:modified>
</cp:coreProperties>
</file>