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6" r:id="rId3"/>
  </p:sldIdLst>
  <p:sldSz cx="43891200" cy="329184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FFCC"/>
    <a:srgbClr val="003399"/>
    <a:srgbClr val="3366CC"/>
    <a:srgbClr val="F1DE27"/>
    <a:srgbClr val="B1FE13"/>
    <a:srgbClr val="3C82BC"/>
    <a:srgbClr val="3168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>
      <p:cViewPr>
        <p:scale>
          <a:sx n="33" d="100"/>
          <a:sy n="33" d="100"/>
        </p:scale>
        <p:origin x="-2208" y="-80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34" tIns="46567" rIns="93134" bIns="46567" numCol="1" anchor="t" anchorCtr="0" compatLnSpc="1">
            <a:prstTxWarp prst="textNoShape">
              <a:avLst/>
            </a:prstTxWarp>
          </a:bodyPr>
          <a:lstStyle>
            <a:lvl1pPr defTabSz="931719">
              <a:defRPr sz="1200">
                <a:latin typeface="Times New Roman" pitchFamily="-11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34" tIns="46567" rIns="93134" bIns="46567" numCol="1" anchor="t" anchorCtr="0" compatLnSpc="1">
            <a:prstTxWarp prst="textNoShape">
              <a:avLst/>
            </a:prstTxWarp>
          </a:bodyPr>
          <a:lstStyle>
            <a:lvl1pPr algn="r" defTabSz="931719">
              <a:defRPr sz="1200">
                <a:latin typeface="Times New Roman" pitchFamily="-11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34" tIns="46567" rIns="93134" bIns="46567" numCol="1" anchor="b" anchorCtr="0" compatLnSpc="1">
            <a:prstTxWarp prst="textNoShape">
              <a:avLst/>
            </a:prstTxWarp>
          </a:bodyPr>
          <a:lstStyle>
            <a:lvl1pPr defTabSz="931719">
              <a:defRPr sz="1200">
                <a:latin typeface="Times New Roman" pitchFamily="-11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34" tIns="46567" rIns="93134" bIns="46567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smtClean="0"/>
            </a:lvl1pPr>
          </a:lstStyle>
          <a:p>
            <a:pPr>
              <a:defRPr/>
            </a:pPr>
            <a:fld id="{466C4452-E8F7-E341-8496-F76DFAF0E2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922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34" tIns="46567" rIns="93134" bIns="46567" numCol="1" anchor="t" anchorCtr="0" compatLnSpc="1">
            <a:prstTxWarp prst="textNoShape">
              <a:avLst/>
            </a:prstTxWarp>
          </a:bodyPr>
          <a:lstStyle>
            <a:lvl1pPr defTabSz="931719">
              <a:defRPr sz="1200">
                <a:latin typeface="Times New Roman" pitchFamily="-11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34" tIns="46567" rIns="93134" bIns="46567" numCol="1" anchor="t" anchorCtr="0" compatLnSpc="1">
            <a:prstTxWarp prst="textNoShape">
              <a:avLst/>
            </a:prstTxWarp>
          </a:bodyPr>
          <a:lstStyle>
            <a:lvl1pPr algn="r" defTabSz="931719">
              <a:defRPr sz="1200">
                <a:latin typeface="Times New Roman" pitchFamily="-11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6612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4838"/>
            <a:ext cx="5607050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34" tIns="46567" rIns="93134" bIns="465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34" tIns="46567" rIns="93134" bIns="46567" numCol="1" anchor="b" anchorCtr="0" compatLnSpc="1">
            <a:prstTxWarp prst="textNoShape">
              <a:avLst/>
            </a:prstTxWarp>
          </a:bodyPr>
          <a:lstStyle>
            <a:lvl1pPr defTabSz="931719">
              <a:defRPr sz="1200">
                <a:latin typeface="Times New Roman" pitchFamily="-11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34" tIns="46567" rIns="93134" bIns="46567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smtClean="0"/>
            </a:lvl1pPr>
          </a:lstStyle>
          <a:p>
            <a:pPr>
              <a:defRPr/>
            </a:pPr>
            <a:fld id="{A18FB0F5-54D5-8544-9149-9592C16394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2716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80A1A63C-B00A-D946-92B7-2A13D2D0BD06}" type="slidenum">
              <a:rPr lang="en-US" sz="1200">
                <a:cs typeface="Arial" charset="0"/>
              </a:rPr>
              <a:pPr eaLnBrk="1" hangingPunct="1"/>
              <a:t>2</a:t>
            </a:fld>
            <a:endParaRPr lang="en-US" sz="1200">
              <a:cs typeface="Arial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marL="227013" indent="-227013"/>
            <a:endParaRPr lang="en-US">
              <a:solidFill>
                <a:srgbClr val="FF0066"/>
              </a:solidFill>
              <a:ea typeface="MS PGothic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2873" y="10226675"/>
            <a:ext cx="42414371" cy="7054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85743" y="18653125"/>
            <a:ext cx="34928629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60365-E53A-1549-8F4C-D93149043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488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D463A-0568-7641-8418-0206B64E60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012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5554558" y="2925764"/>
            <a:ext cx="10602686" cy="263350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42873" y="2925764"/>
            <a:ext cx="31637514" cy="263350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43859-E886-1343-8980-EEE39FEED7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041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51C80-D658-0D47-9368-A69950D38F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680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2444" y="21153439"/>
            <a:ext cx="42414371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42444" y="13952538"/>
            <a:ext cx="42414371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07704-FCFE-DD4B-9079-FA4247C058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468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42873" y="9509126"/>
            <a:ext cx="21120099" cy="1975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037143" y="9509126"/>
            <a:ext cx="21120101" cy="1975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B31DA-77D2-6B45-97FF-89D759C6D6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518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4644" y="1317625"/>
            <a:ext cx="44910829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4644" y="7369176"/>
            <a:ext cx="22049014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94644" y="10439401"/>
            <a:ext cx="22049014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349200" y="7369176"/>
            <a:ext cx="22056272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349200" y="10439401"/>
            <a:ext cx="22056272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0FAA11-3742-1940-8B57-4AA0BB4F7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619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38494-F24D-9946-80E5-556F74FAE9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956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52428-EDCF-F44F-A484-81159675D8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345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4644" y="1311275"/>
            <a:ext cx="16417471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09015" y="1311275"/>
            <a:ext cx="27896457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94644" y="6888163"/>
            <a:ext cx="16417471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6FCF2-BF23-AA48-8882-9FB930DC2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228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80815" y="23042564"/>
            <a:ext cx="29939343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780815" y="2941639"/>
            <a:ext cx="29939343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780815" y="25763539"/>
            <a:ext cx="29939343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13420-E6ED-794B-967A-11C0B24F0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273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92475" y="2925763"/>
            <a:ext cx="3730625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437604" tIns="218802" rIns="437604" bIns="21880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92475" y="9509125"/>
            <a:ext cx="37306250" cy="1975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437604" tIns="218802" rIns="437604" bIns="2188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92475" y="29992638"/>
            <a:ext cx="91440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7604" tIns="218802" rIns="437604" bIns="218802" numCol="1" anchor="t" anchorCtr="0" compatLnSpc="1">
            <a:prstTxWarp prst="textNoShape">
              <a:avLst/>
            </a:prstTxWarp>
          </a:bodyPr>
          <a:lstStyle>
            <a:lvl1pPr>
              <a:defRPr sz="6700">
                <a:latin typeface="Times New Roman" pitchFamily="-11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5525" y="29992638"/>
            <a:ext cx="1390015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7604" tIns="218802" rIns="437604" bIns="218802" numCol="1" anchor="t" anchorCtr="0" compatLnSpc="1">
            <a:prstTxWarp prst="textNoShape">
              <a:avLst/>
            </a:prstTxWarp>
          </a:bodyPr>
          <a:lstStyle>
            <a:lvl1pPr algn="ctr">
              <a:defRPr sz="6700">
                <a:latin typeface="Times New Roman" pitchFamily="-11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4725" y="29992638"/>
            <a:ext cx="91440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7604" tIns="218802" rIns="437604" bIns="218802" numCol="1" anchor="t" anchorCtr="0" compatLnSpc="1">
            <a:prstTxWarp prst="textNoShape">
              <a:avLst/>
            </a:prstTxWarp>
          </a:bodyPr>
          <a:lstStyle>
            <a:lvl1pPr algn="r">
              <a:defRPr sz="6700" smtClean="0"/>
            </a:lvl1pPr>
          </a:lstStyle>
          <a:p>
            <a:pPr>
              <a:defRPr/>
            </a:pPr>
            <a:fld id="{8E6A321B-F5AD-8B4D-89E5-DBF09544A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767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defTabSz="43767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 New Roman" charset="0"/>
          <a:ea typeface="MS PGothic" pitchFamily="34" charset="-128"/>
          <a:cs typeface="MS PGothic" charset="0"/>
        </a:defRPr>
      </a:lvl2pPr>
      <a:lvl3pPr algn="ctr" defTabSz="43767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 New Roman" charset="0"/>
          <a:ea typeface="MS PGothic" pitchFamily="34" charset="-128"/>
          <a:cs typeface="MS PGothic" charset="0"/>
        </a:defRPr>
      </a:lvl3pPr>
      <a:lvl4pPr algn="ctr" defTabSz="43767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 New Roman" charset="0"/>
          <a:ea typeface="MS PGothic" pitchFamily="34" charset="-128"/>
          <a:cs typeface="MS PGothic" charset="0"/>
        </a:defRPr>
      </a:lvl4pPr>
      <a:lvl5pPr algn="ctr" defTabSz="43767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 New Roman" charset="0"/>
          <a:ea typeface="MS PGothic" pitchFamily="34" charset="-128"/>
          <a:cs typeface="MS PGothic" charset="0"/>
        </a:defRPr>
      </a:lvl5pPr>
      <a:lvl6pPr marL="457200" algn="ctr" defTabSz="43767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 New Roman" charset="0"/>
        </a:defRPr>
      </a:lvl6pPr>
      <a:lvl7pPr marL="914400" algn="ctr" defTabSz="43767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 New Roman" charset="0"/>
        </a:defRPr>
      </a:lvl7pPr>
      <a:lvl8pPr marL="1371600" algn="ctr" defTabSz="43767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 New Roman" charset="0"/>
        </a:defRPr>
      </a:lvl8pPr>
      <a:lvl9pPr marL="1828800" algn="ctr" defTabSz="43767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 New Roman" charset="0"/>
        </a:defRPr>
      </a:lvl9pPr>
    </p:titleStyle>
    <p:bodyStyle>
      <a:lvl1pPr marL="1641475" indent="-1641475" algn="l" defTabSz="4376738" rtl="0" eaLnBrk="0" fontAlgn="base" hangingPunct="0">
        <a:spcBef>
          <a:spcPct val="20000"/>
        </a:spcBef>
        <a:spcAft>
          <a:spcPct val="0"/>
        </a:spcAft>
        <a:buChar char="•"/>
        <a:defRPr sz="153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3556000" indent="-1368425" algn="l" defTabSz="4376738" rtl="0" eaLnBrk="0" fontAlgn="base" hangingPunct="0">
        <a:spcBef>
          <a:spcPct val="20000"/>
        </a:spcBef>
        <a:spcAft>
          <a:spcPct val="0"/>
        </a:spcAft>
        <a:buChar char="–"/>
        <a:defRPr sz="13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5470525" indent="-1093788" algn="l" defTabSz="4376738" rtl="0" eaLnBrk="0" fontAlgn="base" hangingPunct="0">
        <a:spcBef>
          <a:spcPct val="20000"/>
        </a:spcBef>
        <a:spcAft>
          <a:spcPct val="0"/>
        </a:spcAft>
        <a:buChar char="•"/>
        <a:defRPr sz="115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7658100" indent="-1093788" algn="l" defTabSz="4376738" rtl="0" eaLnBrk="0" fontAlgn="base" hangingPunct="0">
        <a:spcBef>
          <a:spcPct val="20000"/>
        </a:spcBef>
        <a:spcAft>
          <a:spcPct val="0"/>
        </a:spcAft>
        <a:buChar char="–"/>
        <a:defRPr sz="9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9845675" indent="-1093788" algn="l" defTabSz="4376738" rtl="0" eaLnBrk="0" fontAlgn="base" hangingPunct="0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10302875" indent="-1093788" algn="l" defTabSz="43767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6pPr>
      <a:lvl7pPr marL="10760075" indent="-1093788" algn="l" defTabSz="43767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7pPr>
      <a:lvl8pPr marL="11217275" indent="-1093788" algn="l" defTabSz="43767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8pPr>
      <a:lvl9pPr marL="11674475" indent="-1093788" algn="l" defTabSz="43767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1"/>
          <p:cNvSpPr txBox="1">
            <a:spLocks noChangeArrowheads="1"/>
          </p:cNvSpPr>
          <p:nvPr/>
        </p:nvSpPr>
        <p:spPr bwMode="auto">
          <a:xfrm>
            <a:off x="12954000" y="5257800"/>
            <a:ext cx="20040600" cy="20159363"/>
          </a:xfrm>
          <a:prstGeom prst="rect">
            <a:avLst/>
          </a:prstGeom>
          <a:solidFill>
            <a:srgbClr val="FFFFCC"/>
          </a:solidFill>
          <a:ln w="25400">
            <a:solidFill>
              <a:srgbClr val="0033CC"/>
            </a:solidFill>
            <a:miter lim="800000"/>
            <a:headEnd/>
            <a:tailEnd/>
          </a:ln>
        </p:spPr>
        <p:txBody>
          <a:bodyPr lIns="182880" tIns="182880" rIns="182880" bIns="18288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3600" b="1" dirty="0">
                <a:latin typeface="Verdana" charset="0"/>
                <a:cs typeface="Verdana" charset="0"/>
              </a:rPr>
              <a:t>Research poster instructions (Revised </a:t>
            </a:r>
            <a:r>
              <a:rPr lang="en-US" sz="3600" b="1" dirty="0" smtClean="0">
                <a:latin typeface="Verdana" charset="0"/>
                <a:cs typeface="Verdana" charset="0"/>
              </a:rPr>
              <a:t>09/14/</a:t>
            </a:r>
            <a:r>
              <a:rPr lang="en-US" sz="3600" b="1" dirty="0" smtClean="0">
                <a:latin typeface="Verdana" charset="0"/>
                <a:cs typeface="Verdana" charset="0"/>
              </a:rPr>
              <a:t>2016)</a:t>
            </a:r>
            <a:endParaRPr lang="en-US" sz="3600" dirty="0">
              <a:latin typeface="Verdana" charset="0"/>
              <a:cs typeface="Verdana" charset="0"/>
            </a:endParaRPr>
          </a:p>
          <a:p>
            <a:pPr eaLnBrk="1" hangingPunct="1"/>
            <a:r>
              <a:rPr lang="en-US" sz="3600" b="1" dirty="0">
                <a:latin typeface="Calibri" charset="0"/>
                <a:cs typeface="Calibri" charset="0"/>
              </a:rPr>
              <a:t> </a:t>
            </a:r>
            <a:endParaRPr lang="en-US" sz="3600" dirty="0">
              <a:latin typeface="Calibri" charset="0"/>
              <a:cs typeface="Calibri" charset="0"/>
            </a:endParaRPr>
          </a:p>
          <a:p>
            <a:pPr eaLnBrk="1" hangingPunct="1"/>
            <a:r>
              <a:rPr lang="en-US" sz="3600" b="1" dirty="0">
                <a:latin typeface="Calibri" charset="0"/>
                <a:cs typeface="Calibri" charset="0"/>
              </a:rPr>
              <a:t>IMPORTANT:  The main areas of emphasis should be how the research fits into the </a:t>
            </a:r>
            <a:r>
              <a:rPr lang="en-US" sz="3600" b="1" dirty="0" smtClean="0">
                <a:latin typeface="Calibri" charset="0"/>
                <a:cs typeface="Calibri" charset="0"/>
              </a:rPr>
              <a:t>CCEFP </a:t>
            </a:r>
            <a:r>
              <a:rPr lang="en-US" altLang="ja-JP" sz="3600" b="1" dirty="0" smtClean="0">
                <a:latin typeface="Calibri" charset="0"/>
                <a:cs typeface="Calibri" charset="0"/>
              </a:rPr>
              <a:t>strategies </a:t>
            </a:r>
            <a:r>
              <a:rPr lang="en-US" altLang="ja-JP" sz="3600" b="1" dirty="0">
                <a:latin typeface="Calibri" charset="0"/>
                <a:cs typeface="Calibri" charset="0"/>
              </a:rPr>
              <a:t>and goals, what progress has been made to </a:t>
            </a:r>
            <a:r>
              <a:rPr lang="en-US" altLang="ja-JP" sz="3600" b="1" dirty="0" smtClean="0">
                <a:latin typeface="Calibri" charset="0"/>
                <a:cs typeface="Calibri" charset="0"/>
              </a:rPr>
              <a:t>date, </a:t>
            </a:r>
            <a:r>
              <a:rPr lang="en-US" altLang="ja-JP" sz="3600" b="1" dirty="0" smtClean="0">
                <a:latin typeface="Calibri" charset="0"/>
                <a:cs typeface="Calibri" charset="0"/>
              </a:rPr>
              <a:t>and </a:t>
            </a:r>
            <a:r>
              <a:rPr lang="en-US" altLang="ja-JP" sz="3600" b="1" dirty="0">
                <a:latin typeface="Calibri" charset="0"/>
                <a:cs typeface="Calibri" charset="0"/>
              </a:rPr>
              <a:t>the </a:t>
            </a:r>
            <a:r>
              <a:rPr lang="en-US" altLang="ja-JP" sz="3600" b="1" dirty="0" smtClean="0">
                <a:latin typeface="Calibri" charset="0"/>
                <a:cs typeface="Calibri" charset="0"/>
              </a:rPr>
              <a:t>anticipated outcomes.</a:t>
            </a:r>
            <a:endParaRPr lang="en-US" altLang="ja-JP" sz="3600" dirty="0">
              <a:latin typeface="Calibri" charset="0"/>
              <a:cs typeface="Calibri" charset="0"/>
            </a:endParaRPr>
          </a:p>
          <a:p>
            <a:pPr eaLnBrk="1" hangingPunct="1"/>
            <a:r>
              <a:rPr lang="en-US" sz="3600" dirty="0">
                <a:latin typeface="Calibri" charset="0"/>
                <a:cs typeface="Calibri" charset="0"/>
              </a:rPr>
              <a:t> </a:t>
            </a:r>
          </a:p>
          <a:p>
            <a:pPr eaLnBrk="1" hangingPunct="1"/>
            <a:r>
              <a:rPr lang="en-US" sz="3600" u="sng" dirty="0">
                <a:latin typeface="Calibri" charset="0"/>
                <a:cs typeface="Calibri" charset="0"/>
              </a:rPr>
              <a:t>POSTER NOTES</a:t>
            </a:r>
            <a:r>
              <a:rPr lang="en-US" sz="3600" dirty="0">
                <a:latin typeface="Calibri" charset="0"/>
                <a:cs typeface="Calibri" charset="0"/>
              </a:rPr>
              <a:t>:</a:t>
            </a:r>
          </a:p>
          <a:p>
            <a:pPr marL="571500" indent="-571500" eaLnBrk="1" hangingPunct="1">
              <a:spcBef>
                <a:spcPts val="600"/>
              </a:spcBef>
              <a:buFont typeface="Arial"/>
              <a:buChar char="•"/>
            </a:pPr>
            <a:r>
              <a:rPr lang="en-US" sz="3600" b="1" i="1" u="sng" dirty="0">
                <a:latin typeface="Calibri" charset="0"/>
                <a:cs typeface="Calibri" charset="0"/>
              </a:rPr>
              <a:t> Remember that anything presented on a poster is publically disclosed</a:t>
            </a:r>
            <a:r>
              <a:rPr lang="en-US" sz="3600" dirty="0">
                <a:latin typeface="Calibri" charset="0"/>
                <a:cs typeface="Calibri" charset="0"/>
              </a:rPr>
              <a:t>. </a:t>
            </a:r>
            <a:r>
              <a:rPr lang="en-US" altLang="ja-JP" sz="3600" dirty="0" smtClean="0">
                <a:latin typeface="Calibri" charset="0"/>
                <a:cs typeface="Calibri" charset="0"/>
              </a:rPr>
              <a:t>If </a:t>
            </a:r>
            <a:r>
              <a:rPr lang="en-US" altLang="ja-JP" sz="3600" dirty="0">
                <a:latin typeface="Calibri" charset="0"/>
                <a:cs typeface="Calibri" charset="0"/>
              </a:rPr>
              <a:t>you have any material that may be confidential in nature be sure to discuss with your Tech Transfer Office or contact the </a:t>
            </a:r>
            <a:r>
              <a:rPr lang="en-US" altLang="ja-JP" sz="3600" dirty="0" smtClean="0">
                <a:latin typeface="Calibri" charset="0"/>
                <a:cs typeface="Calibri" charset="0"/>
              </a:rPr>
              <a:t>CCEFP Industry Relations Director. </a:t>
            </a:r>
          </a:p>
          <a:p>
            <a:pPr marL="571500" indent="-571500" eaLnBrk="1" hangingPunct="1">
              <a:spcBef>
                <a:spcPts val="600"/>
              </a:spcBef>
              <a:buFont typeface="Arial"/>
              <a:buChar char="•"/>
            </a:pPr>
            <a:r>
              <a:rPr lang="en-US" sz="3600" dirty="0" smtClean="0">
                <a:latin typeface="Calibri" charset="0"/>
                <a:cs typeface="Calibri" charset="0"/>
              </a:rPr>
              <a:t>Poster </a:t>
            </a:r>
            <a:r>
              <a:rPr lang="en-US" sz="3600" dirty="0">
                <a:latin typeface="Calibri" charset="0"/>
                <a:cs typeface="Calibri" charset="0"/>
              </a:rPr>
              <a:t>size is 48</a:t>
            </a:r>
            <a:r>
              <a:rPr lang="ja-JP" altLang="en-US" sz="3600" dirty="0">
                <a:latin typeface="Calibri" charset="0"/>
                <a:cs typeface="Calibri" charset="0"/>
              </a:rPr>
              <a:t>”</a:t>
            </a:r>
            <a:r>
              <a:rPr lang="en-US" altLang="ja-JP" sz="3600" dirty="0">
                <a:latin typeface="Calibri" charset="0"/>
                <a:cs typeface="Calibri" charset="0"/>
              </a:rPr>
              <a:t> wide by 36</a:t>
            </a:r>
            <a:r>
              <a:rPr lang="ja-JP" altLang="en-US" sz="3600" dirty="0">
                <a:latin typeface="Calibri" charset="0"/>
                <a:cs typeface="Calibri" charset="0"/>
              </a:rPr>
              <a:t>”</a:t>
            </a:r>
            <a:r>
              <a:rPr lang="en-US" altLang="ja-JP" sz="3600" dirty="0">
                <a:latin typeface="Calibri" charset="0"/>
                <a:cs typeface="Calibri" charset="0"/>
              </a:rPr>
              <a:t> high.</a:t>
            </a:r>
          </a:p>
          <a:p>
            <a:pPr marL="571500" indent="-571500" eaLnBrk="1" hangingPunct="1">
              <a:spcBef>
                <a:spcPts val="600"/>
              </a:spcBef>
              <a:buFont typeface="Arial"/>
              <a:buChar char="•"/>
            </a:pPr>
            <a:r>
              <a:rPr lang="en-US" sz="3600" dirty="0" smtClean="0">
                <a:latin typeface="Calibri" charset="0"/>
                <a:cs typeface="Calibri" charset="0"/>
              </a:rPr>
              <a:t>In </a:t>
            </a:r>
            <a:r>
              <a:rPr lang="en-US" sz="3600" dirty="0">
                <a:latin typeface="Calibri" charset="0"/>
                <a:cs typeface="Calibri" charset="0"/>
              </a:rPr>
              <a:t>the title box at the top of the poster, the references that are in parentheses should be replaced with information specific to your project. </a:t>
            </a:r>
            <a:endParaRPr lang="en-US" sz="3600" dirty="0" smtClean="0">
              <a:latin typeface="Calibri" charset="0"/>
              <a:cs typeface="Calibri" charset="0"/>
            </a:endParaRPr>
          </a:p>
          <a:p>
            <a:pPr marL="571500" indent="-571500" eaLnBrk="1" hangingPunct="1">
              <a:spcBef>
                <a:spcPts val="600"/>
              </a:spcBef>
              <a:buFont typeface="Arial"/>
              <a:buChar char="•"/>
            </a:pPr>
            <a:r>
              <a:rPr lang="en-US" sz="3600" dirty="0" smtClean="0">
                <a:latin typeface="Calibri" charset="0"/>
                <a:cs typeface="Calibri" charset="0"/>
              </a:rPr>
              <a:t>You </a:t>
            </a:r>
            <a:r>
              <a:rPr lang="en-US" sz="3600" dirty="0">
                <a:latin typeface="Calibri" charset="0"/>
                <a:cs typeface="Calibri" charset="0"/>
              </a:rPr>
              <a:t>may adjust the size of the boxes in the body area of the template as necessary, moving the guides to allow for more space in a particular box.</a:t>
            </a:r>
          </a:p>
          <a:p>
            <a:pPr marL="571500" indent="-571500" eaLnBrk="1" hangingPunct="1">
              <a:spcBef>
                <a:spcPts val="600"/>
              </a:spcBef>
              <a:buFont typeface="Arial"/>
              <a:buChar char="•"/>
            </a:pPr>
            <a:r>
              <a:rPr lang="en-US" sz="3600" dirty="0" smtClean="0">
                <a:latin typeface="Calibri" charset="0"/>
                <a:cs typeface="Calibri" charset="0"/>
              </a:rPr>
              <a:t>You </a:t>
            </a:r>
            <a:r>
              <a:rPr lang="en-US" sz="3600" dirty="0">
                <a:latin typeface="Calibri" charset="0"/>
                <a:cs typeface="Calibri" charset="0"/>
              </a:rPr>
              <a:t>may separate the guides to stagger boxes if necessary as well (boxes need not be perfectly square or equal in width and height).</a:t>
            </a:r>
          </a:p>
          <a:p>
            <a:pPr marL="571500" indent="-571500" eaLnBrk="1" hangingPunct="1">
              <a:spcBef>
                <a:spcPts val="600"/>
              </a:spcBef>
              <a:buFont typeface="Arial"/>
              <a:buChar char="•"/>
            </a:pPr>
            <a:r>
              <a:rPr lang="en-US" sz="3600" dirty="0" smtClean="0">
                <a:latin typeface="Calibri" charset="0"/>
                <a:cs typeface="Calibri" charset="0"/>
              </a:rPr>
              <a:t>Please </a:t>
            </a:r>
            <a:r>
              <a:rPr lang="en-US" sz="3600" dirty="0">
                <a:latin typeface="Calibri" charset="0"/>
                <a:cs typeface="Calibri" charset="0"/>
              </a:rPr>
              <a:t>allow the ends of the guides to extend past the edges of the poster so that the guides print completely.</a:t>
            </a:r>
          </a:p>
          <a:p>
            <a:pPr marL="571500" indent="-571500" eaLnBrk="1" hangingPunct="1">
              <a:spcBef>
                <a:spcPts val="600"/>
              </a:spcBef>
              <a:buFont typeface="Arial"/>
              <a:buChar char="•"/>
            </a:pPr>
            <a:r>
              <a:rPr lang="en-US" sz="3600" dirty="0" smtClean="0">
                <a:latin typeface="Calibri" charset="0"/>
                <a:cs typeface="Calibri" charset="0"/>
              </a:rPr>
              <a:t>You </a:t>
            </a:r>
            <a:r>
              <a:rPr lang="en-US" sz="3600" dirty="0">
                <a:latin typeface="Calibri" charset="0"/>
                <a:cs typeface="Calibri" charset="0"/>
              </a:rPr>
              <a:t>may substitute the </a:t>
            </a:r>
            <a:r>
              <a:rPr lang="en-US" sz="3600" dirty="0" smtClean="0">
                <a:latin typeface="Calibri" charset="0"/>
                <a:cs typeface="Calibri" charset="0"/>
              </a:rPr>
              <a:t>Calibri, Arial </a:t>
            </a:r>
            <a:r>
              <a:rPr lang="en-US" sz="3600" dirty="0">
                <a:latin typeface="Calibri" charset="0"/>
                <a:cs typeface="Calibri" charset="0"/>
              </a:rPr>
              <a:t>or Arial Bold font for Helvetica if needed.</a:t>
            </a:r>
          </a:p>
          <a:p>
            <a:pPr marL="571500" indent="-571500" eaLnBrk="1" hangingPunct="1">
              <a:spcBef>
                <a:spcPts val="600"/>
              </a:spcBef>
              <a:buFont typeface="Arial"/>
              <a:buChar char="•"/>
            </a:pPr>
            <a:r>
              <a:rPr lang="en-US" sz="3600" dirty="0" smtClean="0">
                <a:latin typeface="Calibri" charset="0"/>
                <a:cs typeface="Calibri" charset="0"/>
              </a:rPr>
              <a:t>You </a:t>
            </a:r>
            <a:r>
              <a:rPr lang="en-US" sz="3600" dirty="0">
                <a:latin typeface="Calibri" charset="0"/>
                <a:cs typeface="Calibri" charset="0"/>
              </a:rPr>
              <a:t>can adjust body text font size and/or location to accommodate your content.</a:t>
            </a:r>
          </a:p>
          <a:p>
            <a:pPr marL="571500" indent="-571500" eaLnBrk="1" hangingPunct="1">
              <a:spcBef>
                <a:spcPts val="600"/>
              </a:spcBef>
              <a:buFont typeface="Arial"/>
              <a:buChar char="•"/>
            </a:pPr>
            <a:r>
              <a:rPr lang="en-US" sz="3600" dirty="0" smtClean="0">
                <a:latin typeface="Calibri" charset="0"/>
                <a:cs typeface="Calibri" charset="0"/>
              </a:rPr>
              <a:t>Please </a:t>
            </a:r>
            <a:r>
              <a:rPr lang="en-US" sz="3600" dirty="0">
                <a:latin typeface="Calibri" charset="0"/>
                <a:cs typeface="Calibri" charset="0"/>
              </a:rPr>
              <a:t>do not change the font </a:t>
            </a:r>
            <a:r>
              <a:rPr lang="en-US" sz="3600" dirty="0" smtClean="0">
                <a:latin typeface="Calibri" charset="0"/>
                <a:cs typeface="Calibri" charset="0"/>
              </a:rPr>
              <a:t>colors.</a:t>
            </a:r>
            <a:endParaRPr lang="en-US" sz="3600" dirty="0">
              <a:latin typeface="Calibri" charset="0"/>
              <a:cs typeface="Calibri" charset="0"/>
            </a:endParaRPr>
          </a:p>
          <a:p>
            <a:pPr marL="571500" indent="-571500" eaLnBrk="1" hangingPunct="1">
              <a:spcBef>
                <a:spcPts val="600"/>
              </a:spcBef>
              <a:buFont typeface="Arial"/>
              <a:buChar char="•"/>
            </a:pPr>
            <a:r>
              <a:rPr lang="en-US" sz="3600" dirty="0" smtClean="0">
                <a:latin typeface="Calibri" charset="0"/>
                <a:cs typeface="Calibri" charset="0"/>
              </a:rPr>
              <a:t>Please </a:t>
            </a:r>
            <a:r>
              <a:rPr lang="en-US" sz="3600" dirty="0">
                <a:latin typeface="Calibri" charset="0"/>
                <a:cs typeface="Calibri" charset="0"/>
              </a:rPr>
              <a:t>do not include pictures of the research team members. </a:t>
            </a:r>
            <a:endParaRPr lang="en-US" sz="3600" dirty="0" smtClean="0">
              <a:latin typeface="Calibri" charset="0"/>
              <a:cs typeface="Calibri" charset="0"/>
            </a:endParaRPr>
          </a:p>
          <a:p>
            <a:pPr marL="571500" indent="-571500" eaLnBrk="1" hangingPunct="1">
              <a:spcBef>
                <a:spcPts val="600"/>
              </a:spcBef>
              <a:buFont typeface="Arial"/>
              <a:buChar char="•"/>
            </a:pPr>
            <a:r>
              <a:rPr lang="en-US" sz="3600" dirty="0" smtClean="0">
                <a:latin typeface="Calibri" charset="0"/>
                <a:cs typeface="Calibri" charset="0"/>
              </a:rPr>
              <a:t>Poster </a:t>
            </a:r>
            <a:r>
              <a:rPr lang="en-US" sz="3600" dirty="0">
                <a:latin typeface="Calibri" charset="0"/>
                <a:cs typeface="Calibri" charset="0"/>
              </a:rPr>
              <a:t>presenters are responsible for printing their own </a:t>
            </a:r>
            <a:r>
              <a:rPr lang="en-US" sz="3600" dirty="0" smtClean="0">
                <a:latin typeface="Calibri" charset="0"/>
                <a:cs typeface="Calibri" charset="0"/>
              </a:rPr>
              <a:t>posters. </a:t>
            </a:r>
            <a:br>
              <a:rPr lang="en-US" sz="3600" dirty="0" smtClean="0">
                <a:latin typeface="Calibri" charset="0"/>
                <a:cs typeface="Calibri" charset="0"/>
              </a:rPr>
            </a:br>
            <a:r>
              <a:rPr lang="en-US" sz="3600" dirty="0">
                <a:latin typeface="Calibri" charset="0"/>
                <a:cs typeface="Calibri" charset="0"/>
              </a:rPr>
              <a:t> </a:t>
            </a:r>
          </a:p>
          <a:p>
            <a:pPr eaLnBrk="1" hangingPunct="1"/>
            <a:r>
              <a:rPr lang="en-US" sz="3600" u="sng" dirty="0">
                <a:latin typeface="Calibri" charset="0"/>
                <a:cs typeface="Calibri" charset="0"/>
              </a:rPr>
              <a:t>POSTER PRESENTER ETIQUETTE</a:t>
            </a:r>
            <a:r>
              <a:rPr lang="en-US" sz="3600" dirty="0">
                <a:latin typeface="Calibri" charset="0"/>
                <a:cs typeface="Calibri" charset="0"/>
              </a:rPr>
              <a:t>:</a:t>
            </a:r>
          </a:p>
          <a:p>
            <a:pPr marL="571500" indent="-571500" eaLnBrk="1" hangingPunct="1">
              <a:spcBef>
                <a:spcPts val="600"/>
              </a:spcBef>
              <a:buFont typeface="Arial"/>
              <a:buChar char="•"/>
            </a:pPr>
            <a:r>
              <a:rPr lang="en-US" sz="3600" dirty="0">
                <a:latin typeface="Calibri" charset="0"/>
                <a:cs typeface="Calibri" charset="0"/>
              </a:rPr>
              <a:t>Look people in the eye.</a:t>
            </a:r>
          </a:p>
          <a:p>
            <a:pPr marL="571500" indent="-571500" eaLnBrk="1" hangingPunct="1">
              <a:spcBef>
                <a:spcPts val="600"/>
              </a:spcBef>
              <a:buFont typeface="Arial"/>
              <a:buChar char="•"/>
            </a:pPr>
            <a:r>
              <a:rPr lang="en-US" sz="3600" dirty="0">
                <a:latin typeface="Calibri" charset="0"/>
                <a:cs typeface="Calibri" charset="0"/>
              </a:rPr>
              <a:t>Be confident.</a:t>
            </a:r>
          </a:p>
          <a:p>
            <a:pPr marL="571500" indent="-571500" eaLnBrk="1" hangingPunct="1">
              <a:spcBef>
                <a:spcPts val="600"/>
              </a:spcBef>
              <a:buFont typeface="Arial"/>
              <a:buChar char="•"/>
            </a:pPr>
            <a:r>
              <a:rPr lang="en-US" sz="3600" dirty="0">
                <a:latin typeface="Calibri" charset="0"/>
                <a:cs typeface="Calibri" charset="0"/>
              </a:rPr>
              <a:t>Have a firm handshake (if offered).</a:t>
            </a:r>
          </a:p>
          <a:p>
            <a:pPr marL="571500" indent="-571500" eaLnBrk="1" hangingPunct="1">
              <a:spcBef>
                <a:spcPts val="600"/>
              </a:spcBef>
              <a:buFont typeface="Arial"/>
              <a:buChar char="•"/>
            </a:pPr>
            <a:r>
              <a:rPr lang="en-US" sz="3600" dirty="0">
                <a:latin typeface="Calibri" charset="0"/>
                <a:cs typeface="Calibri" charset="0"/>
              </a:rPr>
              <a:t>P</a:t>
            </a:r>
            <a:r>
              <a:rPr lang="en-US" sz="3600" dirty="0" smtClean="0">
                <a:latin typeface="Calibri" charset="0"/>
                <a:cs typeface="Calibri" charset="0"/>
              </a:rPr>
              <a:t>repare </a:t>
            </a:r>
            <a:r>
              <a:rPr lang="en-US" sz="3600" dirty="0">
                <a:latin typeface="Calibri" charset="0"/>
                <a:cs typeface="Calibri" charset="0"/>
              </a:rPr>
              <a:t>a 30-60 second </a:t>
            </a:r>
            <a:r>
              <a:rPr lang="ja-JP" altLang="en-US" sz="3600" dirty="0">
                <a:latin typeface="Calibri" charset="0"/>
                <a:cs typeface="Calibri" charset="0"/>
              </a:rPr>
              <a:t>“</a:t>
            </a:r>
            <a:r>
              <a:rPr lang="en-US" altLang="ja-JP" sz="3600" dirty="0">
                <a:latin typeface="Calibri" charset="0"/>
                <a:cs typeface="Calibri" charset="0"/>
              </a:rPr>
              <a:t>elevator speech</a:t>
            </a:r>
            <a:r>
              <a:rPr lang="ja-JP" altLang="en-US" sz="3600" dirty="0">
                <a:latin typeface="Calibri" charset="0"/>
                <a:cs typeface="Calibri" charset="0"/>
              </a:rPr>
              <a:t>”</a:t>
            </a:r>
            <a:r>
              <a:rPr lang="en-US" altLang="ja-JP" sz="3600" dirty="0">
                <a:latin typeface="Calibri" charset="0"/>
                <a:cs typeface="Calibri" charset="0"/>
              </a:rPr>
              <a:t> (includes an introduction of yourself, school, advisor and a brief summary of overall idea and </a:t>
            </a:r>
            <a:r>
              <a:rPr lang="en-US" altLang="ja-JP" sz="3600" dirty="0" smtClean="0">
                <a:latin typeface="Calibri" charset="0"/>
                <a:cs typeface="Calibri" charset="0"/>
              </a:rPr>
              <a:t>purpose </a:t>
            </a:r>
            <a:r>
              <a:rPr lang="en-US" altLang="ja-JP" sz="3600" dirty="0">
                <a:latin typeface="Calibri" charset="0"/>
                <a:cs typeface="Calibri" charset="0"/>
              </a:rPr>
              <a:t>of the project  Never use an </a:t>
            </a:r>
            <a:r>
              <a:rPr lang="en-US" altLang="ja-JP" sz="3600" dirty="0" smtClean="0">
                <a:latin typeface="Calibri" charset="0"/>
                <a:cs typeface="Calibri" charset="0"/>
              </a:rPr>
              <a:t>equation in an introduction)</a:t>
            </a:r>
            <a:r>
              <a:rPr lang="en-US" altLang="ja-JP" sz="3600" dirty="0">
                <a:latin typeface="Calibri" charset="0"/>
                <a:cs typeface="Calibri" charset="0"/>
              </a:rPr>
              <a:t>.</a:t>
            </a:r>
          </a:p>
          <a:p>
            <a:pPr eaLnBrk="1" hangingPunct="1"/>
            <a:r>
              <a:rPr lang="en-US" sz="3600" dirty="0">
                <a:latin typeface="Calibri" charset="0"/>
                <a:cs typeface="Calibri" charset="0"/>
              </a:rPr>
              <a:t> </a:t>
            </a:r>
          </a:p>
          <a:p>
            <a:pPr algn="ctr" eaLnBrk="1" hangingPunct="1"/>
            <a:r>
              <a:rPr lang="en-US" sz="5400" b="1" dirty="0">
                <a:latin typeface="Calibri" charset="0"/>
                <a:cs typeface="Calibri" charset="0"/>
              </a:rPr>
              <a:t>DELETE THIS SLIDE BEFORE PRINTING THE POSTER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35"/>
          <p:cNvSpPr txBox="1">
            <a:spLocks noChangeArrowheads="1"/>
          </p:cNvSpPr>
          <p:nvPr/>
        </p:nvSpPr>
        <p:spPr bwMode="auto">
          <a:xfrm>
            <a:off x="14717713" y="6934200"/>
            <a:ext cx="10607675" cy="105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8912" tIns="219456" rIns="438912" bIns="219456">
            <a:spAutoFit/>
          </a:bodyPr>
          <a:lstStyle>
            <a:lvl1pPr defTabSz="4389438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defTabSz="4389438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defTabSz="4389438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defTabSz="4389438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defTabSz="4389438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>
                <a:solidFill>
                  <a:srgbClr val="006CDD"/>
                </a:solidFill>
                <a:latin typeface="Helvetica Neue Bold Condensed"/>
                <a:cs typeface="Helvetica Neue Bold Condensed"/>
              </a:rPr>
              <a:t>What is the main idea?</a:t>
            </a:r>
          </a:p>
        </p:txBody>
      </p:sp>
      <p:sp>
        <p:nvSpPr>
          <p:cNvPr id="16386" name="Text Box 35"/>
          <p:cNvSpPr txBox="1">
            <a:spLocks noChangeArrowheads="1"/>
          </p:cNvSpPr>
          <p:nvPr/>
        </p:nvSpPr>
        <p:spPr bwMode="auto">
          <a:xfrm>
            <a:off x="434975" y="18897600"/>
            <a:ext cx="14554200" cy="167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8912" tIns="219456" rIns="438912" bIns="219456">
            <a:spAutoFit/>
          </a:bodyPr>
          <a:lstStyle>
            <a:lvl1pPr defTabSz="4389438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defTabSz="4389438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defTabSz="4389438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defTabSz="4389438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defTabSz="4389438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dirty="0">
                <a:solidFill>
                  <a:srgbClr val="006CDD"/>
                </a:solidFill>
                <a:latin typeface="Helvetica Neue Bold Condensed"/>
                <a:cs typeface="Helvetica Neue Bold Condensed"/>
              </a:rPr>
              <a:t>How does the research fit into the </a:t>
            </a:r>
            <a:r>
              <a:rPr lang="en-US" altLang="ja-JP" sz="4000" dirty="0">
                <a:solidFill>
                  <a:srgbClr val="006CDD"/>
                </a:solidFill>
                <a:latin typeface="Helvetica Neue Bold Condensed"/>
                <a:cs typeface="Helvetica Neue Bold Condensed"/>
              </a:rPr>
              <a:t>overall strategy and goals of the Center?  </a:t>
            </a:r>
            <a:endParaRPr lang="en-US" sz="4000" dirty="0">
              <a:solidFill>
                <a:srgbClr val="006CDD"/>
              </a:solidFill>
              <a:latin typeface="Helvetica Neue Bold Condensed"/>
              <a:cs typeface="Helvetica Neue Bold Condensed"/>
            </a:endParaRPr>
          </a:p>
        </p:txBody>
      </p:sp>
      <p:sp>
        <p:nvSpPr>
          <p:cNvPr id="2053" name="Rectangle 27"/>
          <p:cNvSpPr>
            <a:spLocks noChangeArrowheads="1"/>
          </p:cNvSpPr>
          <p:nvPr/>
        </p:nvSpPr>
        <p:spPr bwMode="auto">
          <a:xfrm>
            <a:off x="533400" y="3581400"/>
            <a:ext cx="42900600" cy="2970044"/>
          </a:xfrm>
          <a:prstGeom prst="rect">
            <a:avLst/>
          </a:prstGeom>
          <a:solidFill>
            <a:srgbClr val="316896"/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>
              <a:rot lat="0" lon="0" rev="3540000"/>
            </a:lightRig>
          </a:scene3d>
          <a:sp3d extrusionH="571500" contourW="63500" prstMaterial="metal">
            <a:bevelT w="444500" h="63500" prst="coolSlant"/>
            <a:extrusionClr>
              <a:schemeClr val="bg1"/>
            </a:extrusionClr>
            <a:contourClr>
              <a:srgbClr val="3C82BC"/>
            </a:contourClr>
          </a:sp3d>
        </p:spPr>
        <p:txBody>
          <a:bodyPr wrap="square" tIns="27432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5400" dirty="0" smtClean="0">
                <a:solidFill>
                  <a:srgbClr val="B1FE13"/>
                </a:solidFill>
                <a:latin typeface="Helvetica Neue Bold Condensed"/>
                <a:cs typeface="Helvetica Neue Bold Condensed"/>
              </a:rPr>
              <a:t> Project Title and Number </a:t>
            </a:r>
            <a:r>
              <a:rPr lang="en-US" sz="2800" dirty="0" smtClean="0">
                <a:solidFill>
                  <a:srgbClr val="B1FE13"/>
                </a:solidFill>
                <a:latin typeface="Helvetica Neue Bold Condensed"/>
                <a:cs typeface="Helvetica Neue Bold Condensed"/>
              </a:rPr>
              <a:t>(if applicable)</a:t>
            </a:r>
            <a:endParaRPr lang="en-US" sz="2800" dirty="0" smtClean="0">
              <a:solidFill>
                <a:srgbClr val="B1FE13"/>
              </a:solidFill>
              <a:latin typeface="Helvetica Neue Bold Condensed"/>
              <a:cs typeface="Helvetica Neue Bold Condensed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en-US" sz="5400" dirty="0" smtClean="0">
                <a:solidFill>
                  <a:srgbClr val="B1FE13"/>
                </a:solidFill>
                <a:latin typeface="Helvetica Neue Bold Condensed"/>
                <a:cs typeface="Helvetica Neue Bold Condensed"/>
              </a:rPr>
              <a:t> </a:t>
            </a:r>
            <a:r>
              <a:rPr lang="en-US" sz="5400" dirty="0" smtClean="0">
                <a:solidFill>
                  <a:srgbClr val="B1FE13"/>
                </a:solidFill>
                <a:latin typeface="Helvetica Neue Bold Condensed"/>
                <a:cs typeface="Helvetica Neue Bold Condensed"/>
              </a:rPr>
              <a:t>Investigators Name and Affiliation:</a:t>
            </a:r>
          </a:p>
          <a:p>
            <a:pPr eaLnBrk="1" hangingPunct="1">
              <a:spcBef>
                <a:spcPts val="600"/>
              </a:spcBef>
              <a:defRPr/>
            </a:pPr>
            <a:endParaRPr lang="en-US" sz="5400" dirty="0" smtClean="0">
              <a:latin typeface="Arial" charset="0"/>
              <a:ea typeface="Helvetica" charset="0"/>
              <a:cs typeface="Helvetica" charset="0"/>
            </a:endParaRPr>
          </a:p>
        </p:txBody>
      </p:sp>
      <p:sp>
        <p:nvSpPr>
          <p:cNvPr id="16390" name="Rectangle 17"/>
          <p:cNvSpPr>
            <a:spLocks noChangeArrowheads="1"/>
          </p:cNvSpPr>
          <p:nvPr/>
        </p:nvSpPr>
        <p:spPr bwMode="auto">
          <a:xfrm>
            <a:off x="-696913" y="6781800"/>
            <a:ext cx="45894626" cy="228600"/>
          </a:xfrm>
          <a:prstGeom prst="rect">
            <a:avLst/>
          </a:prstGeom>
          <a:solidFill>
            <a:srgbClr val="316896"/>
          </a:solidFill>
          <a:ln w="25400">
            <a:solidFill>
              <a:srgbClr val="316896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6391" name="Text Box 35"/>
          <p:cNvSpPr txBox="1">
            <a:spLocks noChangeArrowheads="1"/>
          </p:cNvSpPr>
          <p:nvPr/>
        </p:nvSpPr>
        <p:spPr bwMode="auto">
          <a:xfrm>
            <a:off x="339725" y="6934200"/>
            <a:ext cx="15509875" cy="105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8912" tIns="219456" rIns="438912" bIns="219456">
            <a:spAutoFit/>
          </a:bodyPr>
          <a:lstStyle>
            <a:lvl1pPr defTabSz="4389438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defTabSz="4389438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defTabSz="4389438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defTabSz="4389438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defTabSz="4389438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dirty="0">
                <a:solidFill>
                  <a:srgbClr val="006CDD"/>
                </a:solidFill>
                <a:latin typeface="Helvetica Neue Bold Condensed"/>
                <a:cs typeface="Helvetica Neue Bold Condensed"/>
              </a:rPr>
              <a:t>What fluid power-related question is being answered? </a:t>
            </a:r>
          </a:p>
        </p:txBody>
      </p:sp>
      <p:sp>
        <p:nvSpPr>
          <p:cNvPr id="16392" name="Text Box 35"/>
          <p:cNvSpPr txBox="1">
            <a:spLocks noChangeArrowheads="1"/>
          </p:cNvSpPr>
          <p:nvPr/>
        </p:nvSpPr>
        <p:spPr bwMode="auto">
          <a:xfrm>
            <a:off x="29641800" y="6934200"/>
            <a:ext cx="12017375" cy="105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8912" tIns="219456" rIns="438912" bIns="219456">
            <a:spAutoFit/>
          </a:bodyPr>
          <a:lstStyle>
            <a:lvl1pPr defTabSz="4389438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defTabSz="4389438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defTabSz="4389438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defTabSz="4389438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defTabSz="4389438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>
                <a:solidFill>
                  <a:srgbClr val="006CDD"/>
                </a:solidFill>
                <a:latin typeface="Helvetica Neue Bold Condensed"/>
                <a:cs typeface="Helvetica Neue Bold Condensed"/>
              </a:rPr>
              <a:t>What progress has been made? </a:t>
            </a:r>
          </a:p>
        </p:txBody>
      </p:sp>
      <p:sp>
        <p:nvSpPr>
          <p:cNvPr id="16394" name="Text Box 35"/>
          <p:cNvSpPr txBox="1">
            <a:spLocks noChangeArrowheads="1"/>
          </p:cNvSpPr>
          <p:nvPr/>
        </p:nvSpPr>
        <p:spPr bwMode="auto">
          <a:xfrm>
            <a:off x="14782800" y="25908000"/>
            <a:ext cx="13182600" cy="105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8912" tIns="219456" rIns="438912" bIns="219456">
            <a:spAutoFit/>
          </a:bodyPr>
          <a:lstStyle>
            <a:lvl1pPr defTabSz="4389438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defTabSz="4389438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defTabSz="4389438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defTabSz="4389438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defTabSz="4389438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>
                <a:solidFill>
                  <a:srgbClr val="006CDD"/>
                </a:solidFill>
                <a:latin typeface="Helvetica Neue Bold Condensed"/>
                <a:cs typeface="Helvetica Neue Bold Condensed"/>
              </a:rPr>
              <a:t>Who are the industry and university collaborators?  </a:t>
            </a:r>
          </a:p>
        </p:txBody>
      </p:sp>
      <p:sp>
        <p:nvSpPr>
          <p:cNvPr id="16395" name="Rectangle 17"/>
          <p:cNvSpPr>
            <a:spLocks noChangeArrowheads="1"/>
          </p:cNvSpPr>
          <p:nvPr/>
        </p:nvSpPr>
        <p:spPr bwMode="auto">
          <a:xfrm>
            <a:off x="14554200" y="25603200"/>
            <a:ext cx="14859000" cy="247650"/>
          </a:xfrm>
          <a:prstGeom prst="rect">
            <a:avLst/>
          </a:prstGeom>
          <a:solidFill>
            <a:srgbClr val="316896"/>
          </a:solidFill>
          <a:ln w="25400">
            <a:solidFill>
              <a:srgbClr val="316896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6396" name="Rectangle 17"/>
          <p:cNvSpPr>
            <a:spLocks noChangeArrowheads="1"/>
          </p:cNvSpPr>
          <p:nvPr/>
        </p:nvSpPr>
        <p:spPr bwMode="auto">
          <a:xfrm rot="5400000">
            <a:off x="1061244" y="20252531"/>
            <a:ext cx="27051000" cy="261938"/>
          </a:xfrm>
          <a:prstGeom prst="rect">
            <a:avLst/>
          </a:prstGeom>
          <a:solidFill>
            <a:srgbClr val="316896"/>
          </a:solidFill>
          <a:ln w="25400">
            <a:solidFill>
              <a:srgbClr val="316896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6397" name="Rectangle 17"/>
          <p:cNvSpPr>
            <a:spLocks noChangeArrowheads="1"/>
          </p:cNvSpPr>
          <p:nvPr/>
        </p:nvSpPr>
        <p:spPr bwMode="auto">
          <a:xfrm>
            <a:off x="-1044575" y="18669000"/>
            <a:ext cx="15587663" cy="228600"/>
          </a:xfrm>
          <a:prstGeom prst="rect">
            <a:avLst/>
          </a:prstGeom>
          <a:solidFill>
            <a:srgbClr val="316896"/>
          </a:solidFill>
          <a:ln w="25400">
            <a:solidFill>
              <a:srgbClr val="316896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6398" name="Rectangle 17"/>
          <p:cNvSpPr>
            <a:spLocks noChangeArrowheads="1"/>
          </p:cNvSpPr>
          <p:nvPr/>
        </p:nvSpPr>
        <p:spPr bwMode="auto">
          <a:xfrm rot="5400000">
            <a:off x="15952788" y="20253325"/>
            <a:ext cx="27051000" cy="260350"/>
          </a:xfrm>
          <a:prstGeom prst="rect">
            <a:avLst/>
          </a:prstGeom>
          <a:solidFill>
            <a:srgbClr val="316896"/>
          </a:solidFill>
          <a:ln w="25400">
            <a:solidFill>
              <a:srgbClr val="316896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38200" y="8077200"/>
            <a:ext cx="13030200" cy="9144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  <a:latin typeface="Calibri"/>
                <a:ea typeface="Helvetica" pitchFamily="-111" charset="0"/>
                <a:cs typeface="Calibri"/>
              </a:rPr>
              <a:t>Text Here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14400" y="20421600"/>
            <a:ext cx="13030200" cy="914400"/>
          </a:xfrm>
          <a:prstGeom prst="rect">
            <a:avLst/>
          </a:prstGeom>
          <a:noFill/>
          <a:ln>
            <a:noFill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en-US" dirty="0">
                <a:latin typeface="Calibri"/>
                <a:ea typeface="Helvetica" pitchFamily="-111" charset="0"/>
                <a:cs typeface="Calibri"/>
              </a:rPr>
              <a:t>Text Here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5087600" y="8077200"/>
            <a:ext cx="13030200" cy="9144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  <a:latin typeface="Calibri"/>
                <a:ea typeface="Helvetica" pitchFamily="-111" charset="0"/>
                <a:cs typeface="Calibri"/>
              </a:rPr>
              <a:t>Text Here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0022800" y="8077200"/>
            <a:ext cx="13030200" cy="9144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  <a:latin typeface="Calibri"/>
                <a:ea typeface="Helvetica" pitchFamily="-111" charset="0"/>
                <a:cs typeface="Calibri"/>
              </a:rPr>
              <a:t>Text Here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5087600" y="27051000"/>
            <a:ext cx="13030200" cy="9144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  <a:latin typeface="Calibri"/>
                <a:ea typeface="Helvetica" pitchFamily="-111" charset="0"/>
                <a:cs typeface="Calibri"/>
              </a:rPr>
              <a:t>Text Here</a:t>
            </a:r>
          </a:p>
        </p:txBody>
      </p:sp>
      <p:pic>
        <p:nvPicPr>
          <p:cNvPr id="16406" name="Picture 28" descr="CCEFP_Logo_300DPI_Black_rev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04800"/>
            <a:ext cx="22783800" cy="2247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8" name="Rectangle 17"/>
          <p:cNvSpPr>
            <a:spLocks noChangeArrowheads="1"/>
          </p:cNvSpPr>
          <p:nvPr/>
        </p:nvSpPr>
        <p:spPr bwMode="auto">
          <a:xfrm>
            <a:off x="29565600" y="18649950"/>
            <a:ext cx="14859000" cy="247650"/>
          </a:xfrm>
          <a:prstGeom prst="rect">
            <a:avLst/>
          </a:prstGeom>
          <a:solidFill>
            <a:srgbClr val="316896"/>
          </a:solidFill>
          <a:ln w="25400">
            <a:solidFill>
              <a:srgbClr val="316896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6409" name="Text Box 35"/>
          <p:cNvSpPr txBox="1">
            <a:spLocks noChangeArrowheads="1"/>
          </p:cNvSpPr>
          <p:nvPr/>
        </p:nvSpPr>
        <p:spPr bwMode="auto">
          <a:xfrm>
            <a:off x="29641800" y="18905538"/>
            <a:ext cx="12017375" cy="105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8912" tIns="219456" rIns="438912" bIns="219456">
            <a:spAutoFit/>
          </a:bodyPr>
          <a:lstStyle>
            <a:lvl1pPr defTabSz="4389438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defTabSz="4389438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defTabSz="4389438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defTabSz="4389438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defTabSz="4389438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dirty="0">
                <a:solidFill>
                  <a:srgbClr val="006CDD"/>
                </a:solidFill>
                <a:latin typeface="Helvetica Neue Bold Condensed"/>
                <a:cs typeface="Helvetica Neue Bold Condensed"/>
              </a:rPr>
              <a:t>What are your future plans? 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0022800" y="19964400"/>
            <a:ext cx="13030200" cy="9144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  <a:latin typeface="Calibri"/>
                <a:ea typeface="Helvetica" pitchFamily="-111" charset="0"/>
                <a:cs typeface="Calibri"/>
              </a:rPr>
              <a:t>Text Here </a:t>
            </a: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533400" y="2819400"/>
            <a:ext cx="42900600" cy="56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100" dirty="0" smtClean="0">
                <a:solidFill>
                  <a:srgbClr val="0070C0"/>
                </a:solidFill>
                <a:latin typeface="Helvetica Neue Bold Condensed" charset="0"/>
                <a:ea typeface="Helvetica Neue Bold Condensed" charset="0"/>
                <a:cs typeface="Helvetica Neue Bold Condensed" charset="0"/>
              </a:rPr>
              <a:t>Georgia Institute of Technology | Marquette </a:t>
            </a:r>
            <a:r>
              <a:rPr lang="en-US" sz="3100" dirty="0" smtClean="0">
                <a:solidFill>
                  <a:srgbClr val="0070C0"/>
                </a:solidFill>
                <a:latin typeface="Helvetica Neue Bold Condensed" charset="0"/>
                <a:ea typeface="Helvetica Neue Bold Condensed" charset="0"/>
                <a:cs typeface="Helvetica Neue Bold Condensed" charset="0"/>
              </a:rPr>
              <a:t>University | Milwaukee </a:t>
            </a:r>
            <a:r>
              <a:rPr lang="en-US" sz="3100" dirty="0">
                <a:solidFill>
                  <a:srgbClr val="0070C0"/>
                </a:solidFill>
                <a:latin typeface="Helvetica Neue Bold Condensed" charset="0"/>
                <a:ea typeface="Helvetica Neue Bold Condensed" charset="0"/>
                <a:cs typeface="Helvetica Neue Bold Condensed" charset="0"/>
              </a:rPr>
              <a:t>School of Engineering | </a:t>
            </a:r>
            <a:r>
              <a:rPr lang="en-US" sz="3100" dirty="0" smtClean="0">
                <a:solidFill>
                  <a:srgbClr val="0070C0"/>
                </a:solidFill>
                <a:latin typeface="Helvetica Neue Bold Condensed" charset="0"/>
                <a:ea typeface="Helvetica Neue Bold Condensed" charset="0"/>
                <a:cs typeface="Helvetica Neue Bold Condensed" charset="0"/>
              </a:rPr>
              <a:t>North Carolina A&amp;T State University | Purdue </a:t>
            </a:r>
            <a:r>
              <a:rPr lang="en-US" sz="3100" dirty="0">
                <a:solidFill>
                  <a:srgbClr val="0070C0"/>
                </a:solidFill>
                <a:latin typeface="Helvetica Neue Bold Condensed" charset="0"/>
                <a:ea typeface="Helvetica Neue Bold Condensed" charset="0"/>
                <a:cs typeface="Helvetica Neue Bold Condensed" charset="0"/>
              </a:rPr>
              <a:t>University </a:t>
            </a:r>
            <a:r>
              <a:rPr lang="en-US" sz="3100" dirty="0" smtClean="0">
                <a:solidFill>
                  <a:srgbClr val="0070C0"/>
                </a:solidFill>
                <a:latin typeface="Helvetica Neue Bold Condensed" charset="0"/>
                <a:ea typeface="Helvetica Neue Bold Condensed" charset="0"/>
                <a:cs typeface="Helvetica Neue Bold Condensed" charset="0"/>
              </a:rPr>
              <a:t>|</a:t>
            </a:r>
            <a:r>
              <a:rPr lang="en-US" sz="3100" baseline="0" dirty="0" smtClean="0">
                <a:solidFill>
                  <a:srgbClr val="0070C0"/>
                </a:solidFill>
                <a:latin typeface="Helvetica Neue Bold Condensed" charset="0"/>
                <a:ea typeface="Helvetica Neue Bold Condensed" charset="0"/>
                <a:cs typeface="Helvetica Neue Bold Condensed" charset="0"/>
              </a:rPr>
              <a:t> University of California, Merced | </a:t>
            </a:r>
            <a:r>
              <a:rPr lang="en-US" sz="3100" dirty="0" smtClean="0">
                <a:solidFill>
                  <a:srgbClr val="0070C0"/>
                </a:solidFill>
                <a:latin typeface="Helvetica Neue Bold Condensed" charset="0"/>
                <a:ea typeface="Helvetica Neue Bold Condensed" charset="0"/>
                <a:cs typeface="Helvetica Neue Bold Condensed" charset="0"/>
              </a:rPr>
              <a:t>University </a:t>
            </a:r>
            <a:r>
              <a:rPr lang="en-US" sz="3100" dirty="0">
                <a:solidFill>
                  <a:srgbClr val="0070C0"/>
                </a:solidFill>
                <a:latin typeface="Helvetica Neue Bold Condensed" charset="0"/>
                <a:ea typeface="Helvetica Neue Bold Condensed" charset="0"/>
                <a:cs typeface="Helvetica Neue Bold Condensed" charset="0"/>
              </a:rPr>
              <a:t>of Illinois, Urbana-Champaign | University of Minnesota | Vanderbilt University</a:t>
            </a:r>
          </a:p>
        </p:txBody>
      </p:sp>
      <p:pic>
        <p:nvPicPr>
          <p:cNvPr id="32" name="Picture 12" descr="nsf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43200" y="304800"/>
            <a:ext cx="2133600" cy="2146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32" descr="smallnfpa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81000" y="457200"/>
            <a:ext cx="2007872" cy="193529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4688800" y="838200"/>
            <a:ext cx="13411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i="1" dirty="0" smtClean="0">
                <a:latin typeface="Calibri"/>
                <a:cs typeface="Calibri"/>
              </a:rPr>
              <a:t>Sponsored, in part, by the National Science Foundation and the </a:t>
            </a:r>
          </a:p>
          <a:p>
            <a:pPr algn="r"/>
            <a:r>
              <a:rPr lang="en-US" sz="3200" i="1" dirty="0" smtClean="0">
                <a:latin typeface="Calibri"/>
                <a:cs typeface="Calibri"/>
              </a:rPr>
              <a:t>National Fluid Power Association Education and Technology Foundation</a:t>
            </a:r>
            <a:endParaRPr lang="en-US" sz="3200" i="1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2096</TotalTime>
  <Words>154</Words>
  <Application>Microsoft Macintosh PowerPoint</Application>
  <PresentationFormat>Custom</PresentationFormat>
  <Paragraphs>41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 Bohlmann</dc:creator>
  <cp:lastModifiedBy>Alyssa Burger</cp:lastModifiedBy>
  <cp:revision>97</cp:revision>
  <cp:lastPrinted>2013-03-21T23:07:03Z</cp:lastPrinted>
  <dcterms:created xsi:type="dcterms:W3CDTF">2010-03-22T22:19:50Z</dcterms:created>
  <dcterms:modified xsi:type="dcterms:W3CDTF">2016-09-14T15:33:49Z</dcterms:modified>
</cp:coreProperties>
</file>